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sldIdLst>
    <p:sldId id="298" r:id="rId2"/>
    <p:sldId id="318" r:id="rId3"/>
    <p:sldId id="301" r:id="rId4"/>
    <p:sldId id="299" r:id="rId5"/>
    <p:sldId id="317" r:id="rId6"/>
    <p:sldId id="312" r:id="rId7"/>
    <p:sldId id="315" r:id="rId8"/>
    <p:sldId id="302" r:id="rId9"/>
    <p:sldId id="303" r:id="rId10"/>
    <p:sldId id="320" r:id="rId11"/>
    <p:sldId id="319" r:id="rId12"/>
    <p:sldId id="304" r:id="rId13"/>
    <p:sldId id="323" r:id="rId14"/>
    <p:sldId id="325" r:id="rId15"/>
    <p:sldId id="321" r:id="rId16"/>
    <p:sldId id="324" r:id="rId17"/>
    <p:sldId id="326" r:id="rId18"/>
    <p:sldId id="355" r:id="rId19"/>
    <p:sldId id="327" r:id="rId20"/>
    <p:sldId id="328" r:id="rId21"/>
    <p:sldId id="306" r:id="rId22"/>
    <p:sldId id="356" r:id="rId23"/>
    <p:sldId id="330" r:id="rId24"/>
    <p:sldId id="331" r:id="rId25"/>
    <p:sldId id="332" r:id="rId26"/>
    <p:sldId id="357" r:id="rId27"/>
    <p:sldId id="358" r:id="rId28"/>
    <p:sldId id="307" r:id="rId29"/>
    <p:sldId id="335" r:id="rId30"/>
    <p:sldId id="336" r:id="rId31"/>
    <p:sldId id="337" r:id="rId32"/>
    <p:sldId id="338" r:id="rId33"/>
    <p:sldId id="333" r:id="rId34"/>
    <p:sldId id="334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54" r:id="rId51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A98"/>
    <a:srgbClr val="217A71"/>
    <a:srgbClr val="CC0066"/>
    <a:srgbClr val="DEA400"/>
    <a:srgbClr val="926F00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115" d="100"/>
          <a:sy n="115" d="100"/>
        </p:scale>
        <p:origin x="660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8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autwarm/MLStyle.jl/issues/#1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hautwarm.github.io/Site-32/Design/General-Programming-In-Julia-Language-From-An-Advanced-Standpoint.html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nextjournal.com/jbieler/adding-static-type-checking-to-julia-in-100-lines-of-code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autwarm/MLStyle.jl/blob/master/acknowledgements.tx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33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711081"/>
          </a:xfrm>
        </p:spPr>
        <p:txBody>
          <a:bodyPr/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24744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>
                    <a:lumMod val="50000"/>
                  </a:schemeClr>
                </a:solidFill>
              </a:rPr>
              <a:t>Providing Functional </a:t>
            </a:r>
            <a:r>
              <a:rPr lang="en-US" altLang="zh-CN" sz="1800" dirty="0" smtClean="0">
                <a:solidFill>
                  <a:schemeClr val="accent4">
                    <a:lumMod val="50000"/>
                  </a:schemeClr>
                </a:solidFill>
              </a:rPr>
              <a:t>Programming Infrastructures</a:t>
            </a:r>
            <a:endParaRPr lang="zh-CN" alt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1196752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7" y="19044"/>
            <a:ext cx="805630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9632" y="251437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002060"/>
                </a:solidFill>
                <a:latin typeface="Eras Medium ITC" panose="020B0602030504020804" pitchFamily="34" charset="0"/>
                <a:ea typeface="+mj-ea"/>
                <a:cs typeface="+mj-cs"/>
              </a:rPr>
              <a:t>Basic Concepts</a:t>
            </a:r>
            <a:endParaRPr lang="zh-CN" altLang="en-US" sz="5400" b="1" dirty="0">
              <a:solidFill>
                <a:srgbClr val="002060"/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07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73" y="-99392"/>
            <a:ext cx="9324528" cy="80047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943" y="40466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CC0066"/>
                </a:solidFill>
                <a:latin typeface="Eras Medium ITC" panose="020B0602030504020804" pitchFamily="34" charset="0"/>
                <a:ea typeface="+mj-ea"/>
                <a:cs typeface="+mj-cs"/>
              </a:rPr>
              <a:t>Case</a:t>
            </a: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 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study</a:t>
            </a:r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  <a:p>
            <a:pPr algn="ctr"/>
            <a:endParaRPr lang="en-US" altLang="zh-CN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02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圆角矩形 108"/>
          <p:cNvSpPr/>
          <p:nvPr/>
        </p:nvSpPr>
        <p:spPr>
          <a:xfrm>
            <a:off x="4811800" y="4303766"/>
            <a:ext cx="3547799" cy="2444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3"/>
          <p:cNvCxnSpPr>
            <a:stCxn id="46" idx="3"/>
            <a:endCxn id="32" idx="0"/>
          </p:cNvCxnSpPr>
          <p:nvPr/>
        </p:nvCxnSpPr>
        <p:spPr>
          <a:xfrm>
            <a:off x="4808799" y="1636636"/>
            <a:ext cx="3017707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46" idx="1"/>
            <a:endCxn id="48" idx="0"/>
          </p:cNvCxnSpPr>
          <p:nvPr/>
        </p:nvCxnSpPr>
        <p:spPr>
          <a:xfrm rot="10800000" flipV="1">
            <a:off x="1848619" y="1636636"/>
            <a:ext cx="1736045" cy="375684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Terminator 40"/>
          <p:cNvSpPr/>
          <p:nvPr/>
        </p:nvSpPr>
        <p:spPr>
          <a:xfrm>
            <a:off x="7106426" y="2012320"/>
            <a:ext cx="1440160" cy="393099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Whatever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45" name="Straight Arrow Connector 13"/>
          <p:cNvCxnSpPr>
            <a:stCxn id="46" idx="2"/>
            <a:endCxn id="49" idx="0"/>
          </p:cNvCxnSpPr>
          <p:nvPr/>
        </p:nvCxnSpPr>
        <p:spPr>
          <a:xfrm rot="16200000" flipH="1">
            <a:off x="4182428" y="1931133"/>
            <a:ext cx="538117" cy="5095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/>
          <p:cNvSpPr/>
          <p:nvPr/>
        </p:nvSpPr>
        <p:spPr>
          <a:xfrm>
            <a:off x="1003147" y="561595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6" name="Flowchart: Process 37"/>
          <p:cNvSpPr/>
          <p:nvPr/>
        </p:nvSpPr>
        <p:spPr>
          <a:xfrm>
            <a:off x="3584663" y="1356441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var</a:t>
            </a:r>
            <a:r>
              <a:rPr lang="en-US" sz="1800" dirty="0"/>
              <a:t> :</a:t>
            </a:r>
            <a:r>
              <a:rPr lang="en-US" sz="1800" dirty="0" smtClean="0"/>
              <a:t> 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9" name="Flowchart: Process 37"/>
          <p:cNvSpPr/>
          <p:nvPr/>
        </p:nvSpPr>
        <p:spPr>
          <a:xfrm>
            <a:off x="4094174" y="2454948"/>
            <a:ext cx="1224136" cy="560390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X : Vector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1123081" y="444319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2587125" y="523530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7" name="Flowchart: Terminator 40"/>
          <p:cNvSpPr/>
          <p:nvPr/>
        </p:nvSpPr>
        <p:spPr>
          <a:xfrm>
            <a:off x="5029067" y="561429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X[1] 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hd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8" name="Flowchart: Terminator 40"/>
          <p:cNvSpPr/>
          <p:nvPr/>
        </p:nvSpPr>
        <p:spPr>
          <a:xfrm>
            <a:off x="4706242" y="3341512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dk1"/>
                </a:solidFill>
              </a:rPr>
              <a:t>X : length &gt;= 1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69" name="Flowchart: Terminator 40"/>
          <p:cNvSpPr/>
          <p:nvPr/>
        </p:nvSpPr>
        <p:spPr>
          <a:xfrm>
            <a:off x="6380889" y="4773419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view(X,2:end):</a:t>
            </a:r>
          </a:p>
          <a:p>
            <a:pPr algn="ctr"/>
            <a:r>
              <a:rPr lang="en-US" sz="1400" dirty="0" smtClean="0"/>
              <a:t>captured as </a:t>
            </a:r>
            <a:r>
              <a:rPr lang="en-US" sz="1400" dirty="0" err="1" smtClean="0"/>
              <a:t>tl</a:t>
            </a:r>
            <a:endParaRPr lang="en-US" sz="14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13"/>
          <p:cNvCxnSpPr>
            <a:stCxn id="49" idx="2"/>
            <a:endCxn id="68" idx="0"/>
          </p:cNvCxnSpPr>
          <p:nvPr/>
        </p:nvCxnSpPr>
        <p:spPr>
          <a:xfrm rot="16200000" flipH="1">
            <a:off x="4905923" y="2815656"/>
            <a:ext cx="326174" cy="7255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267744" y="250879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CC0066"/>
                </a:solidFill>
              </a:rPr>
              <a:t>Decision Tree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117" name="Straight Arrow Connector 13"/>
          <p:cNvCxnSpPr>
            <a:stCxn id="68" idx="2"/>
            <a:endCxn id="109" idx="0"/>
          </p:cNvCxnSpPr>
          <p:nvPr/>
        </p:nvCxnSpPr>
        <p:spPr>
          <a:xfrm rot="16200000" flipH="1">
            <a:off x="5845652" y="3563718"/>
            <a:ext cx="326174" cy="1153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sp>
        <p:nvSpPr>
          <p:cNvPr id="130" name="文本框 129"/>
          <p:cNvSpPr txBox="1"/>
          <p:nvPr/>
        </p:nvSpPr>
        <p:spPr>
          <a:xfrm>
            <a:off x="6700408" y="5614291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009" y="1166003"/>
            <a:ext cx="4417959" cy="48906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7" name="圆角矩形 96"/>
          <p:cNvSpPr/>
          <p:nvPr/>
        </p:nvSpPr>
        <p:spPr>
          <a:xfrm>
            <a:off x="870241" y="4015698"/>
            <a:ext cx="3285779" cy="2511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Terminator 40"/>
          <p:cNvSpPr/>
          <p:nvPr/>
        </p:nvSpPr>
        <p:spPr>
          <a:xfrm>
            <a:off x="1086480" y="4320137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X[1] :</a:t>
            </a:r>
          </a:p>
          <a:p>
            <a:pPr algn="ctr"/>
            <a:r>
              <a:rPr lang="en-US" sz="1600" dirty="0" smtClean="0"/>
              <a:t>captured as a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8" name="Flowchart: Process 37"/>
          <p:cNvSpPr/>
          <p:nvPr/>
        </p:nvSpPr>
        <p:spPr>
          <a:xfrm>
            <a:off x="904496" y="2012320"/>
            <a:ext cx="1888244" cy="757553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dk1"/>
                </a:solidFill>
              </a:rPr>
              <a:t>X : </a:t>
            </a:r>
            <a:r>
              <a:rPr lang="en-US" altLang="zh-CN" sz="1600" dirty="0" smtClean="0"/>
              <a:t>Tuple{T1, T2, T3}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2" name="Flowchart: Terminator 40"/>
          <p:cNvSpPr/>
          <p:nvPr/>
        </p:nvSpPr>
        <p:spPr>
          <a:xfrm>
            <a:off x="2537553" y="5298181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X[2</a:t>
            </a:r>
            <a:r>
              <a:rPr lang="en-US" sz="1600" dirty="0" smtClean="0"/>
              <a:t>]: pass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6" name="Flowchart: Terminator 40"/>
          <p:cNvSpPr/>
          <p:nvPr/>
        </p:nvSpPr>
        <p:spPr>
          <a:xfrm>
            <a:off x="1038204" y="5458820"/>
            <a:ext cx="1451073" cy="636080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X[3</a:t>
            </a:r>
            <a:r>
              <a:rPr lang="en-US" sz="1600" dirty="0" smtClean="0"/>
              <a:t>]: === 3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70" name="Straight Arrow Connector 13"/>
          <p:cNvCxnSpPr>
            <a:stCxn id="48" idx="2"/>
            <a:endCxn id="97" idx="0"/>
          </p:cNvCxnSpPr>
          <p:nvPr/>
        </p:nvCxnSpPr>
        <p:spPr>
          <a:xfrm rot="16200000" flipH="1">
            <a:off x="1557962" y="3060528"/>
            <a:ext cx="1245825" cy="6645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rocess 37"/>
          <p:cNvSpPr/>
          <p:nvPr/>
        </p:nvSpPr>
        <p:spPr>
          <a:xfrm>
            <a:off x="573897" y="466211"/>
            <a:ext cx="1126530" cy="470632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Composite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92" name="Flowchart: Terminator 40"/>
          <p:cNvSpPr/>
          <p:nvPr/>
        </p:nvSpPr>
        <p:spPr>
          <a:xfrm>
            <a:off x="504108" y="1166003"/>
            <a:ext cx="1196319" cy="469224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dk1"/>
                </a:solidFill>
              </a:rPr>
              <a:t>primitive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817965" y="4260266"/>
            <a:ext cx="1369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And block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8" idx="3"/>
          </p:cNvCxnSpPr>
          <p:nvPr/>
        </p:nvCxnSpPr>
        <p:spPr>
          <a:xfrm>
            <a:off x="2792740" y="2391097"/>
            <a:ext cx="3193182" cy="803958"/>
          </a:xfrm>
          <a:prstGeom prst="straightConnector1">
            <a:avLst/>
          </a:prstGeom>
          <a:ln w="63500">
            <a:solidFill>
              <a:srgbClr val="FF0000">
                <a:alpha val="4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66" idx="3"/>
          </p:cNvCxnSpPr>
          <p:nvPr/>
        </p:nvCxnSpPr>
        <p:spPr>
          <a:xfrm flipV="1">
            <a:off x="2489277" y="3611334"/>
            <a:ext cx="3496645" cy="2165526"/>
          </a:xfrm>
          <a:prstGeom prst="straightConnector1">
            <a:avLst/>
          </a:prstGeom>
          <a:ln w="63500">
            <a:solidFill>
              <a:schemeClr val="accent6">
                <a:lumMod val="75000"/>
                <a:alpha val="50000"/>
              </a:scheme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1" idx="3"/>
          </p:cNvCxnSpPr>
          <p:nvPr/>
        </p:nvCxnSpPr>
        <p:spPr>
          <a:xfrm flipV="1">
            <a:off x="2537553" y="3401973"/>
            <a:ext cx="2898543" cy="12362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  <a:alpha val="4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267744" y="14291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4800" dirty="0">
                <a:solidFill>
                  <a:srgbClr val="CC0066"/>
                </a:solidFill>
              </a:rPr>
              <a:t>a</a:t>
            </a:r>
            <a:r>
              <a:rPr lang="en-US" altLang="zh-CN" sz="4800" dirty="0" smtClean="0">
                <a:solidFill>
                  <a:srgbClr val="CC0066"/>
                </a:solidFill>
              </a:rPr>
              <a:t>s Function</a:t>
            </a:r>
            <a:endParaRPr lang="zh-CN" altLang="en-US" sz="48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9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306896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CC0066"/>
                </a:solidFill>
              </a:rPr>
              <a:t>pattern(target</a:t>
            </a:r>
            <a:r>
              <a:rPr lang="en-US" altLang="zh-CN" sz="2800" b="1" i="1" dirty="0" smtClean="0">
                <a:solidFill>
                  <a:srgbClr val="CC0066"/>
                </a:solidFill>
              </a:rPr>
              <a:t>, remainder) </a:t>
            </a:r>
            <a:r>
              <a:rPr lang="en-US" altLang="zh-CN" sz="2800" b="1" i="1" dirty="0">
                <a:solidFill>
                  <a:srgbClr val="CC0066"/>
                </a:solidFill>
              </a:rPr>
              <a:t>= </a:t>
            </a:r>
            <a:r>
              <a:rPr lang="en-US" altLang="zh-CN" sz="2800" b="1" i="1" dirty="0" err="1">
                <a:solidFill>
                  <a:srgbClr val="CC0066"/>
                </a:solidFill>
              </a:rPr>
              <a:t>generated_code</a:t>
            </a:r>
            <a:endParaRPr lang="en-US" altLang="zh-CN" sz="2800" b="1" i="1" dirty="0">
              <a:solidFill>
                <a:srgbClr val="CC006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as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98848"/>
            <a:ext cx="4176464" cy="57129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542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7704856" cy="61144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8" name="文本框 87"/>
          <p:cNvSpPr txBox="1"/>
          <p:nvPr/>
        </p:nvSpPr>
        <p:spPr>
          <a:xfrm>
            <a:off x="827584" y="20141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120775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02389"/>
            <a:ext cx="6336704" cy="535561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27584" y="1044105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C0066"/>
                </a:solidFill>
              </a:rPr>
              <a:t>Constructor patterns/</a:t>
            </a:r>
            <a:r>
              <a:rPr lang="en-US" altLang="zh-CN" sz="2800" dirty="0" err="1" smtClean="0">
                <a:solidFill>
                  <a:srgbClr val="CC0066"/>
                </a:solidFill>
              </a:rPr>
              <a:t>recognisers</a:t>
            </a:r>
            <a:r>
              <a:rPr lang="en-US" altLang="zh-CN" sz="2800" dirty="0" smtClean="0">
                <a:solidFill>
                  <a:srgbClr val="CC0066"/>
                </a:solidFill>
              </a:rPr>
              <a:t>, e.g., tuple pattern</a:t>
            </a:r>
          </a:p>
        </p:txBody>
      </p:sp>
    </p:spTree>
    <p:extLst>
      <p:ext uri="{BB962C8B-B14F-4D97-AF65-F5344CB8AC3E}">
        <p14:creationId xmlns:p14="http://schemas.microsoft.com/office/powerpoint/2010/main" val="20890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27584" y="120775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Decision Tree </a:t>
            </a:r>
            <a:r>
              <a:rPr lang="en-US" altLang="zh-CN" sz="5400" dirty="0">
                <a:solidFill>
                  <a:srgbClr val="CC0066"/>
                </a:solidFill>
              </a:rPr>
              <a:t>a</a:t>
            </a:r>
            <a:r>
              <a:rPr lang="en-US" altLang="zh-CN" sz="5400" dirty="0" smtClean="0">
                <a:solidFill>
                  <a:srgbClr val="CC0066"/>
                </a:solidFill>
              </a:rPr>
              <a:t>s Function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47941"/>
            <a:ext cx="5544616" cy="55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文本框 87"/>
          <p:cNvSpPr txBox="1"/>
          <p:nvPr/>
        </p:nvSpPr>
        <p:spPr>
          <a:xfrm>
            <a:off x="899592" y="26064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Pattern Matching Syntax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44000" cy="46158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文本框 2"/>
          <p:cNvSpPr txBox="1"/>
          <p:nvPr/>
        </p:nvSpPr>
        <p:spPr>
          <a:xfrm>
            <a:off x="683568" y="134076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 terms of semantics,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971823"/>
            <a:ext cx="652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What is </a:t>
            </a:r>
            <a:r>
              <a:rPr lang="en-US" altLang="zh-CN" sz="5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27784" y="2060848"/>
            <a:ext cx="61206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 denotes “Meta Language” here.</a:t>
            </a:r>
          </a:p>
          <a:p>
            <a:pPr>
              <a:spcBef>
                <a:spcPct val="0"/>
              </a:spcBef>
            </a:pPr>
            <a:endParaRPr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Literally, it’s for providing you a chance to write ML Style codes in Julia, with the joy of functional programming.</a:t>
            </a:r>
          </a:p>
        </p:txBody>
      </p:sp>
    </p:spTree>
    <p:extLst>
      <p:ext uri="{BB962C8B-B14F-4D97-AF65-F5344CB8AC3E}">
        <p14:creationId xmlns:p14="http://schemas.microsoft.com/office/powerpoint/2010/main" val="76839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63871"/>
            <a:ext cx="6864303" cy="5908082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2627784" y="11663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CC0066"/>
                </a:solidFill>
              </a:rPr>
              <a:t>Extensible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46809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188640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5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5536" y="188640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11970"/>
            <a:ext cx="5112568" cy="565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9552" y="77378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CC0066"/>
                </a:solidFill>
              </a:rPr>
              <a:t>Efficient</a:t>
            </a:r>
            <a:endParaRPr lang="zh-CN" altLang="en-US" sz="5400" dirty="0">
              <a:solidFill>
                <a:srgbClr val="CC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8" y="539043"/>
            <a:ext cx="5544616" cy="655969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2" y="764704"/>
            <a:ext cx="4149788" cy="6032707"/>
          </a:xfrm>
          <a:prstGeom prst="rect">
            <a:avLst/>
          </a:prstGeom>
          <a:effectLst>
            <a:softEdge rad="190500"/>
          </a:effectLst>
        </p:spPr>
      </p:pic>
      <p:cxnSp>
        <p:nvCxnSpPr>
          <p:cNvPr id="7" name="直接箭头连接符 6"/>
          <p:cNvCxnSpPr/>
          <p:nvPr/>
        </p:nvCxnSpPr>
        <p:spPr>
          <a:xfrm>
            <a:off x="1547664" y="2996952"/>
            <a:ext cx="3910562" cy="3153919"/>
          </a:xfrm>
          <a:prstGeom prst="straightConnector1">
            <a:avLst/>
          </a:prstGeom>
          <a:ln w="63500">
            <a:solidFill>
              <a:srgbClr val="217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474692" y="4078986"/>
            <a:ext cx="3960440" cy="2288686"/>
          </a:xfrm>
          <a:prstGeom prst="straightConnector1">
            <a:avLst/>
          </a:prstGeom>
          <a:ln w="63500">
            <a:solidFill>
              <a:srgbClr val="217A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980728"/>
            <a:ext cx="8064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 smtClean="0">
                <a:solidFill>
                  <a:srgbClr val="CC0066"/>
                </a:solidFill>
              </a:rPr>
              <a:t>The use of the singleton </a:t>
            </a:r>
            <a:r>
              <a:rPr lang="en-US" altLang="zh-CN" sz="3200" b="1" i="1" dirty="0">
                <a:solidFill>
                  <a:srgbClr val="CC0066"/>
                </a:solidFill>
              </a:rPr>
              <a:t>f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does hurt the performance in some cases. </a:t>
            </a:r>
            <a:r>
              <a:rPr lang="en-US" altLang="zh-CN" sz="3200" i="1" dirty="0" err="1" smtClean="0">
                <a:solidFill>
                  <a:srgbClr val="CC0066"/>
                </a:solidFill>
              </a:rPr>
              <a:t>Match.jl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uses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instead of a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failed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, thus despite of extensibility it’s still weaker(no exhaustive matching) but can be faster in a contrived case:</a:t>
            </a:r>
          </a:p>
          <a:p>
            <a:endParaRPr lang="en-US" altLang="zh-CN" sz="3200" i="1" dirty="0" smtClean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e.g., when dispatching is not static/cannot get specialized in compiling time.</a:t>
            </a:r>
          </a:p>
          <a:p>
            <a:endParaRPr lang="en-US" altLang="zh-CN" sz="3200" i="1" dirty="0">
              <a:solidFill>
                <a:srgbClr val="CC0066"/>
              </a:solidFill>
            </a:endParaRPr>
          </a:p>
          <a:p>
            <a:r>
              <a:rPr lang="en-US" altLang="zh-CN" sz="3200" i="1" dirty="0" smtClean="0">
                <a:solidFill>
                  <a:srgbClr val="CC0066"/>
                </a:solidFill>
              </a:rPr>
              <a:t>P.S: Julia optimizes </a:t>
            </a:r>
            <a:r>
              <a:rPr lang="en-US" altLang="zh-CN" sz="3200" b="1" i="1" dirty="0" smtClean="0">
                <a:solidFill>
                  <a:srgbClr val="CC0066"/>
                </a:solidFill>
              </a:rPr>
              <a:t>nothing</a:t>
            </a:r>
            <a:r>
              <a:rPr lang="en-US" altLang="zh-CN" sz="3200" i="1" dirty="0" smtClean="0">
                <a:solidFill>
                  <a:srgbClr val="CC0066"/>
                </a:solidFill>
              </a:rPr>
              <a:t> particularly.</a:t>
            </a:r>
          </a:p>
        </p:txBody>
      </p:sp>
    </p:spTree>
    <p:extLst>
      <p:ext uri="{BB962C8B-B14F-4D97-AF65-F5344CB8AC3E}">
        <p14:creationId xmlns:p14="http://schemas.microsoft.com/office/powerpoint/2010/main" val="1654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70080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Frequent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and compatible updates for incoming features  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fit the real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world demands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Fast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issue solving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3. I’m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doing research in the concerned fields and I have rich skills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on    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concerned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topics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4. Planning to make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MLStyle.jl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as a dev-only dependency via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  our bootstrap mechanism.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836712"/>
            <a:ext cx="801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Additional Reasons for using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04" y="1945234"/>
            <a:ext cx="5760640" cy="482366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矩形 3"/>
          <p:cNvSpPr/>
          <p:nvPr/>
        </p:nvSpPr>
        <p:spPr>
          <a:xfrm>
            <a:off x="611560" y="548680"/>
            <a:ext cx="7691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Matching ASTs Statically and Literally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808" y="1229851"/>
            <a:ext cx="8038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As a feature requested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by Roger Luo at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  <a:hlinkClick r:id="rId3"/>
              </a:rPr>
              <a:t>MLStyle.jl#13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In Sep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2018, and got further developed since then.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4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548680"/>
            <a:ext cx="76915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Matching ASTs Statically and Literally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1700808"/>
            <a:ext cx="803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Core idea: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4029" y="2643150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Deconstruct data just as</a:t>
            </a:r>
          </a:p>
          <a:p>
            <a:pPr algn="ctr"/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how they’re constructed</a:t>
            </a:r>
          </a:p>
        </p:txBody>
      </p:sp>
      <p:sp>
        <p:nvSpPr>
          <p:cNvPr id="2" name="矩形 1"/>
          <p:cNvSpPr/>
          <p:nvPr/>
        </p:nvSpPr>
        <p:spPr>
          <a:xfrm>
            <a:off x="824109" y="5373216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hlinkClick r:id="rId2"/>
              </a:rPr>
              <a:t>General Programming In Julia Language From An Advanced Standpoint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11560" y="479715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See more:</a:t>
            </a:r>
          </a:p>
        </p:txBody>
      </p:sp>
    </p:spTree>
    <p:extLst>
      <p:ext uri="{BB962C8B-B14F-4D97-AF65-F5344CB8AC3E}">
        <p14:creationId xmlns:p14="http://schemas.microsoft.com/office/powerpoint/2010/main" val="344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5726" y="332656"/>
            <a:ext cx="3082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913616"/>
            <a:ext cx="885698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Debugger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Parsing, parsing expression generator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DSL/full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featured programming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languages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Py2JL.jl/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Transpilers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Extending literal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syntaxes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Query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eDSL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extension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Static type checking for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(special thanks to Jonathan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Bieler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!)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9" y="1124744"/>
            <a:ext cx="6913225" cy="548618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17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196752"/>
            <a:ext cx="874047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Briefly,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efficient pattern matching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Data types, syntax extensions, etc.</a:t>
            </a: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ASTs syntactically(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  <a:sym typeface="Wingdings" panose="05000000000000000000" pitchFamily="2" charset="2"/>
              </a:rPr>
              <a:t> accidentally but nice to have)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95536" y="33265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Functional Programming Infrastructure</a:t>
            </a:r>
            <a:endParaRPr lang="zh-CN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27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27" y="764704"/>
            <a:ext cx="4896544" cy="631078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4669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71423"/>
            <a:ext cx="7621476" cy="58529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44204" y="24184"/>
            <a:ext cx="69765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Debugger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584369" cy="559231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0410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188640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96869"/>
            <a:ext cx="4680520" cy="595168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矩形 4"/>
          <p:cNvSpPr/>
          <p:nvPr/>
        </p:nvSpPr>
        <p:spPr>
          <a:xfrm>
            <a:off x="4687310" y="182019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Julia Syntaxes  -&gt; Parser </a:t>
            </a:r>
            <a:r>
              <a:rPr lang="en-US" altLang="zh-CN" sz="2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Combinators</a:t>
            </a:r>
            <a:endParaRPr lang="en-US" altLang="zh-CN" sz="20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1840" y="1231127"/>
            <a:ext cx="1124026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RBNF.jl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57510"/>
            <a:ext cx="9144000" cy="61219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" name="矩形 2"/>
          <p:cNvSpPr/>
          <p:nvPr/>
        </p:nvSpPr>
        <p:spPr>
          <a:xfrm>
            <a:off x="1403648" y="24184"/>
            <a:ext cx="58576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Parsing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3928" y="2060848"/>
            <a:ext cx="4572000" cy="5062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Syntax-driven</a:t>
            </a:r>
          </a:p>
        </p:txBody>
      </p:sp>
    </p:spTree>
    <p:extLst>
      <p:ext uri="{BB962C8B-B14F-4D97-AF65-F5344CB8AC3E}">
        <p14:creationId xmlns:p14="http://schemas.microsoft.com/office/powerpoint/2010/main" val="10460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31312" y="476672"/>
            <a:ext cx="47852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- DSL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222"/>
            <a:ext cx="3096344" cy="68524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3510" y="1916832"/>
            <a:ext cx="507896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Parser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from Example-Parsing section.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1. Custom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precedences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and </a:t>
            </a:r>
            <a:r>
              <a:rPr lang="en-US" altLang="zh-CN" sz="18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associativities</a:t>
            </a: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2. Let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bindings, let-rec bindings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Big thanks to </a:t>
            </a:r>
            <a:r>
              <a:rPr lang="en-US" altLang="zh-CN" sz="1800" b="1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Mason </a:t>
            </a:r>
            <a:r>
              <a:rPr lang="en-US" altLang="zh-CN" sz="1800" b="1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Protter</a:t>
            </a:r>
            <a:r>
              <a:rPr lang="en-US" altLang="zh-CN" sz="1800" b="1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for his </a:t>
            </a:r>
            <a:r>
              <a:rPr lang="en-US" altLang="zh-CN" sz="1800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ReplMaker.jl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which I took advantage of to make the </a:t>
            </a:r>
            <a:r>
              <a:rPr lang="en-US" altLang="zh-CN" sz="1800" b="1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jml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mode.</a:t>
            </a:r>
          </a:p>
        </p:txBody>
      </p:sp>
      <p:sp>
        <p:nvSpPr>
          <p:cNvPr id="7" name="矩形 6"/>
          <p:cNvSpPr/>
          <p:nvPr/>
        </p:nvSpPr>
        <p:spPr>
          <a:xfrm>
            <a:off x="1975557" y="182136"/>
            <a:ext cx="94128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err="1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JML.jl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4430" y="404664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3" y="1357350"/>
            <a:ext cx="3742858" cy="524000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文本框 4"/>
          <p:cNvSpPr txBox="1"/>
          <p:nvPr/>
        </p:nvSpPr>
        <p:spPr>
          <a:xfrm>
            <a:off x="5004048" y="1700808"/>
            <a:ext cx="396044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 custom pattern </a:t>
            </a:r>
            <a:r>
              <a:rPr lang="en-US" altLang="zh-CN" b="1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Record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providing a more handy way to match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Dict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{Symbol, T}</a:t>
            </a:r>
          </a:p>
        </p:txBody>
      </p:sp>
    </p:spTree>
    <p:extLst>
      <p:ext uri="{BB962C8B-B14F-4D97-AF65-F5344CB8AC3E}">
        <p14:creationId xmlns:p14="http://schemas.microsoft.com/office/powerpoint/2010/main" val="1602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8984" y="236157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08720"/>
            <a:ext cx="4464496" cy="621731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2319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116632"/>
            <a:ext cx="5851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– Py2Jl.jl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8244408" cy="527000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2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7" y="1142513"/>
            <a:ext cx="5474899" cy="55433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矩形 3"/>
          <p:cNvSpPr/>
          <p:nvPr/>
        </p:nvSpPr>
        <p:spPr>
          <a:xfrm>
            <a:off x="4067944" y="1772816"/>
            <a:ext cx="2348720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rPr>
              <a:t>JSONObjectLiteral.jl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52" y="-87770"/>
            <a:ext cx="4716016" cy="5326978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" y="11522"/>
            <a:ext cx="3340634" cy="5128394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50800" dist="63500" dir="5400000" algn="ctr" rotWithShape="0">
              <a:srgbClr val="000000">
                <a:alpha val="50000"/>
              </a:srgbClr>
            </a:outerShdw>
            <a:softEdge rad="190500"/>
          </a:effectLst>
        </p:spPr>
      </p:pic>
      <p:sp>
        <p:nvSpPr>
          <p:cNvPr id="8" name="右箭头 7"/>
          <p:cNvSpPr/>
          <p:nvPr/>
        </p:nvSpPr>
        <p:spPr>
          <a:xfrm>
            <a:off x="2627784" y="776027"/>
            <a:ext cx="2530418" cy="1005677"/>
          </a:xfrm>
          <a:prstGeom prst="rightArrow">
            <a:avLst/>
          </a:prstGeom>
          <a:gradFill>
            <a:gsLst>
              <a:gs pos="81000">
                <a:schemeClr val="accent1">
                  <a:lumMod val="7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MLStyle.jl</a:t>
            </a:r>
            <a:endParaRPr lang="zh-CN" alt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5656" y="5434027"/>
            <a:ext cx="6470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Clean and Easier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7527" y="167306"/>
            <a:ext cx="22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/>
              <a:t>Query.jl</a:t>
            </a:r>
            <a:r>
              <a:rPr lang="en-US" altLang="zh-CN" b="1" i="1" dirty="0" smtClean="0"/>
              <a:t> PR#238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020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12776"/>
            <a:ext cx="7495718" cy="42677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矩形 2"/>
          <p:cNvSpPr/>
          <p:nvPr/>
        </p:nvSpPr>
        <p:spPr>
          <a:xfrm>
            <a:off x="683568" y="404664"/>
            <a:ext cx="76322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- Extending </a:t>
            </a:r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literal syntaxes</a:t>
            </a: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139136"/>
            <a:ext cx="2968487" cy="51571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69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18" y="980728"/>
            <a:ext cx="5968385" cy="574205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577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1262" y="404664"/>
            <a:ext cx="62568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Query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eDSL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: </a:t>
            </a:r>
            <a:r>
              <a:rPr lang="en-US" altLang="zh-CN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Linq</a:t>
            </a:r>
            <a:endParaRPr lang="en-US" altLang="zh-CN" sz="3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algn="ctr"/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07" y="1149543"/>
            <a:ext cx="6582949" cy="543893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789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76875" y="404664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10" y="1340768"/>
            <a:ext cx="5779350" cy="516732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647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3003"/>
            <a:ext cx="6803804" cy="553963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4517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47736" cy="459595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540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8712968" cy="560238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3515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78641" y="476672"/>
            <a:ext cx="624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Syntax Extensions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3003"/>
            <a:ext cx="8278462" cy="560424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5762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1640" y="243225"/>
            <a:ext cx="60949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Examples 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– Static Type Checking</a:t>
            </a:r>
          </a:p>
          <a:p>
            <a:pPr algn="ctr"/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(By Jonathan </a:t>
            </a:r>
            <a:r>
              <a:rPr lang="en-US" altLang="zh-CN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Bieler</a:t>
            </a:r>
            <a:r>
              <a:rPr lang="en-US" altLang="zh-CN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82460" y="1514929"/>
            <a:ext cx="8048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https://nextjournal.com/jbieler/adding-static-type-checking-to-julia-in-100-lines-of-code/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8" y="2564904"/>
            <a:ext cx="5630359" cy="3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91680" y="260648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Acknowledgements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23528" y="692696"/>
            <a:ext cx="8568952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7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Chad </a:t>
            </a:r>
            <a:r>
              <a:rPr lang="en-US" altLang="zh-CN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Scherrer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Arets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Paeglis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and Jeffrey 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Sarnoff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encouraged me in the development of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MLStyle.jl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; Mason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Protter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provided an amazing approach for me to make REPLs in Julia; Jeffrey Sarnoff reviewed my slides with lots of constructive notes;  People active in Julia community made a cool technical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Roger Luo and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JuliaCN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gave me the chance to give a talk here.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The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main contributors listed in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hlinkClick r:id="rId2"/>
              </a:rPr>
              <a:t>https://github.com/thautwarm/MLStyle.jl/blob/master/acknowledgements.txt</a:t>
            </a:r>
            <a:endParaRPr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My </a:t>
            </a:r>
            <a:r>
              <a:rPr lang="en-US" altLang="zh-CN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parents, 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who support me in every aspect of my life.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Prof. Oleg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Kiselyov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and Prof.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Yukiyoshi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</a:t>
            </a:r>
            <a:r>
              <a:rPr lang="en-US" altLang="zh-CN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Kameyama</a:t>
            </a:r>
            <a:r>
              <a:rPr lang="en-US" altLang="zh-CN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 who helped me out of the impediment of getting further educations, which made it possible for me to spend more time with open source projects.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endParaRPr lang="en-US" altLang="zh-CN" sz="1700" dirty="0" smtClean="0"/>
          </a:p>
        </p:txBody>
      </p:sp>
    </p:spTree>
    <p:extLst>
      <p:ext uri="{BB962C8B-B14F-4D97-AF65-F5344CB8AC3E}">
        <p14:creationId xmlns:p14="http://schemas.microsoft.com/office/powerpoint/2010/main" val="318575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1600" y="47667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Playful as well as Practical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4028" y="1556792"/>
            <a:ext cx="88569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Static type checking in 100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Various routes to LISP syntax in 50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Debugger in 200 lines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Parser generators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Extending Julia literals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Transpilers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…(check the repo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-Playground)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A WIP project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Jui.jl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is using </a:t>
            </a:r>
            <a:r>
              <a:rPr lang="en-US" altLang="zh-CN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for the field of GUI.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17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63688" y="33265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Contact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83568" y="917431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Slack Julia: </a:t>
            </a:r>
            <a:r>
              <a:rPr lang="en-US" altLang="zh-CN" sz="1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aine Zhao,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discourse.juliacn.com: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discourse.julialang.org: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thautwarm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woclass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, Roger-</a:t>
            </a:r>
            <a:r>
              <a:rPr lang="en-US" altLang="zh-CN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luo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Julia</a:t>
            </a:r>
            <a:r>
              <a:rPr lang="zh-CN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中文社区 </a:t>
            </a:r>
            <a:r>
              <a:rPr lang="en-US" altLang="zh-CN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</a:rPr>
              <a:t>QQ: 316628299</a:t>
            </a:r>
            <a:endParaRPr lang="en-US" altLang="zh-CN" sz="18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166044"/>
            <a:ext cx="80648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1. Used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be addicted to pattern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2. Noticed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a valid syntax to express matching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3. Cannot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do this easily in Python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4. 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implementation could be efficient and easy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5. Don’t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know there’s already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Match.jl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6. Possible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to define my own patterns, extensible and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more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7. Get out of the pervasive limitations around programming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1720" y="26064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12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584" y="1628800"/>
            <a:ext cx="8064896" cy="368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 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better. To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gain better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Maintenance: writing maintainable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Readability: writing readable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Efficiency:  writing faster code faster</a:t>
            </a:r>
          </a:p>
          <a:p>
            <a:pPr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Extensibility: writing extensible code faster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9712" y="242714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Motivations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86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9632" y="1988840"/>
            <a:ext cx="80648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reatly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simplify 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complex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conditional 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logics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roduce fast codes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p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roduce extensible codes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b="1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3648" y="476672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MLStyle.jl</a:t>
            </a:r>
            <a:r>
              <a:rPr lang="en-US" altLang="zh-CN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Medium ITC" panose="020B0602030504020804" pitchFamily="34" charset="0"/>
                <a:ea typeface="+mj-ea"/>
                <a:cs typeface="+mj-cs"/>
              </a:rPr>
              <a:t> lets you</a:t>
            </a:r>
            <a:endParaRPr lang="zh-CN" altLang="en-US" sz="5400" b="1" dirty="0">
              <a:solidFill>
                <a:schemeClr val="tx2">
                  <a:lumMod val="60000"/>
                  <a:lumOff val="40000"/>
                </a:schemeClr>
              </a:solidFill>
              <a:latin typeface="Eras Medium ITC" panose="020B06020305040208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552" y="1196752"/>
            <a:ext cx="806489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Well,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MLStyle.jl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 is fast, extensible and makes logics simpler?</a:t>
            </a: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w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on’t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talk about why pattern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matching itself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good, because we’ll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dip into this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later with examples.</a:t>
            </a: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endParaRPr lang="en-US" altLang="zh-CN" dirty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So, how to design and implement the pattern matching that 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is </a:t>
            </a:r>
            <a:r>
              <a:rPr lang="en-US" altLang="zh-CN" b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extensible and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efficient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?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950</Words>
  <Application>Microsoft Office PowerPoint</Application>
  <PresentationFormat>全屏显示(4:3)</PresentationFormat>
  <Paragraphs>188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宋体</vt:lpstr>
      <vt:lpstr>Arial</vt:lpstr>
      <vt:lpstr>Bookman Old Style</vt:lpstr>
      <vt:lpstr>Calibri</vt:lpstr>
      <vt:lpstr>Candara</vt:lpstr>
      <vt:lpstr>Consolas</vt:lpstr>
      <vt:lpstr>Eras Medium ITC</vt:lpstr>
      <vt:lpstr>Wingdings</vt:lpstr>
      <vt:lpstr>Office Theme</vt:lpstr>
      <vt:lpstr>MLStyle.jl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2014-06-18T18:35:22Z</dcterms:created>
  <dcterms:modified xsi:type="dcterms:W3CDTF">2019-08-30T04:17:22Z</dcterms:modified>
</cp:coreProperties>
</file>